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5163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604367"/>
            <a:ext cx="7477601" cy="1666399"/>
          </a:xfrm>
          <a:prstGeom prst="rect">
            <a:avLst/>
          </a:prstGeom>
          <a:noFill/>
          <a:ln/>
        </p:spPr>
        <p:txBody>
          <a:bodyPr wrap="square" rtlCol="0" anchor="t"/>
          <a:lstStyle/>
          <a:p>
            <a:pPr marL="0" indent="0">
              <a:lnSpc>
                <a:spcPts val="6561"/>
              </a:lnSpc>
              <a:buNone/>
            </a:pPr>
            <a:r>
              <a:rPr lang="en-US" sz="5249" dirty="0">
                <a:solidFill>
                  <a:srgbClr val="F2F0F4"/>
                </a:solidFill>
                <a:latin typeface="Montserrat" pitchFamily="34" charset="0"/>
                <a:ea typeface="Montserrat" pitchFamily="34" charset="-122"/>
                <a:cs typeface="Montserrat" pitchFamily="34" charset="-120"/>
              </a:rPr>
              <a:t>Elite Solutions Website</a:t>
            </a:r>
            <a:endParaRPr lang="en-US" sz="5249" dirty="0"/>
          </a:p>
        </p:txBody>
      </p:sp>
      <p:sp>
        <p:nvSpPr>
          <p:cNvPr id="6" name="Text 2"/>
          <p:cNvSpPr/>
          <p:nvPr/>
        </p:nvSpPr>
        <p:spPr>
          <a:xfrm>
            <a:off x="833199" y="3604022"/>
            <a:ext cx="7477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Elite Solutions is revamping its website to overcome the challenges of slow loading times. The current website, built with HTML, CSS, JavaScript, and React, is being upgraded to ensure optimal performance and user experience.</a:t>
            </a:r>
            <a:endParaRPr lang="en-US" sz="1750" dirty="0"/>
          </a:p>
        </p:txBody>
      </p:sp>
      <p:sp>
        <p:nvSpPr>
          <p:cNvPr id="7" name="Text 3"/>
          <p:cNvSpPr/>
          <p:nvPr/>
        </p:nvSpPr>
        <p:spPr>
          <a:xfrm>
            <a:off x="833199" y="5275540"/>
            <a:ext cx="7477601"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new website aims to showcase elite solutions for various industries, providing a seamless and efficient platform for clients.</a:t>
            </a:r>
            <a:endParaRPr lang="en-US" sz="1750" dirty="0"/>
          </a:p>
        </p:txBody>
      </p:sp>
      <p:sp>
        <p:nvSpPr>
          <p:cNvPr id="10" name="Text 5"/>
          <p:cNvSpPr/>
          <p:nvPr/>
        </p:nvSpPr>
        <p:spPr>
          <a:xfrm>
            <a:off x="1299686" y="6236256"/>
            <a:ext cx="2226707"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404110"/>
            <a:ext cx="7477601" cy="1666399"/>
          </a:xfrm>
          <a:prstGeom prst="rect">
            <a:avLst/>
          </a:prstGeom>
          <a:noFill/>
          <a:ln/>
        </p:spPr>
        <p:txBody>
          <a:bodyPr wrap="square" rtlCol="0" anchor="t"/>
          <a:lstStyle/>
          <a:p>
            <a:pPr marL="0" indent="0">
              <a:lnSpc>
                <a:spcPts val="6561"/>
              </a:lnSpc>
              <a:buNone/>
            </a:pPr>
            <a:r>
              <a:rPr lang="en-US" sz="5249" dirty="0">
                <a:solidFill>
                  <a:srgbClr val="F2F0F4"/>
                </a:solidFill>
                <a:latin typeface="Montserrat" pitchFamily="34" charset="0"/>
                <a:ea typeface="Montserrat" pitchFamily="34" charset="-122"/>
                <a:cs typeface="Montserrat" pitchFamily="34" charset="-120"/>
              </a:rPr>
              <a:t>Conclusion and Next Steps</a:t>
            </a:r>
            <a:endParaRPr lang="en-US" sz="5249" dirty="0"/>
          </a:p>
        </p:txBody>
      </p:sp>
      <p:sp>
        <p:nvSpPr>
          <p:cNvPr id="6" name="Text 2"/>
          <p:cNvSpPr/>
          <p:nvPr/>
        </p:nvSpPr>
        <p:spPr>
          <a:xfrm>
            <a:off x="6319599" y="4403765"/>
            <a:ext cx="7477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As we conclude, the next steps for Elite Solutions involve implementing the new technologies, enhancing user experience, and optimizing website performance. The redesign process will focus on incorporating HTML, CSS, JavaScript, and React to create a modern, responsive, and efficient website.</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098715"/>
            <a:ext cx="74776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Current issues with the old website</a:t>
            </a:r>
            <a:endParaRPr lang="en-US" sz="4374" dirty="0"/>
          </a:p>
        </p:txBody>
      </p:sp>
      <p:sp>
        <p:nvSpPr>
          <p:cNvPr id="6" name="Text 2"/>
          <p:cNvSpPr/>
          <p:nvPr/>
        </p:nvSpPr>
        <p:spPr>
          <a:xfrm>
            <a:off x="1188601" y="3820716"/>
            <a:ext cx="7122200"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DCD7E5"/>
                </a:solidFill>
                <a:latin typeface="Heebo" pitchFamily="34" charset="0"/>
                <a:ea typeface="Heebo" pitchFamily="34" charset="-122"/>
                <a:cs typeface="Heebo" pitchFamily="34" charset="-120"/>
              </a:rPr>
              <a:t>Slow Loading Times:</a:t>
            </a:r>
            <a:r>
              <a:rPr lang="en-US" sz="1750" dirty="0">
                <a:solidFill>
                  <a:srgbClr val="DCD7E5"/>
                </a:solidFill>
                <a:latin typeface="Heebo" pitchFamily="34" charset="0"/>
                <a:ea typeface="Heebo" pitchFamily="34" charset="-122"/>
                <a:cs typeface="Heebo" pitchFamily="34" charset="-120"/>
              </a:rPr>
              <a:t> Pages take too long to load, leading to poor user experience.</a:t>
            </a:r>
            <a:endParaRPr lang="en-US" sz="1750" dirty="0"/>
          </a:p>
        </p:txBody>
      </p:sp>
      <p:sp>
        <p:nvSpPr>
          <p:cNvPr id="7" name="Text 3"/>
          <p:cNvSpPr/>
          <p:nvPr/>
        </p:nvSpPr>
        <p:spPr>
          <a:xfrm>
            <a:off x="1188601" y="4620339"/>
            <a:ext cx="7122200"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DCD7E5"/>
                </a:solidFill>
                <a:latin typeface="Heebo" pitchFamily="34" charset="0"/>
                <a:ea typeface="Heebo" pitchFamily="34" charset="-122"/>
                <a:cs typeface="Heebo" pitchFamily="34" charset="-120"/>
              </a:rPr>
              <a:t>Outdated Design:</a:t>
            </a:r>
            <a:r>
              <a:rPr lang="en-US" sz="1750" dirty="0">
                <a:solidFill>
                  <a:srgbClr val="DCD7E5"/>
                </a:solidFill>
                <a:latin typeface="Heebo" pitchFamily="34" charset="0"/>
                <a:ea typeface="Heebo" pitchFamily="34" charset="-122"/>
                <a:cs typeface="Heebo" pitchFamily="34" charset="-120"/>
              </a:rPr>
              <a:t> The layout and visual elements feel antiquated and do not reflect modern standards.</a:t>
            </a:r>
            <a:endParaRPr lang="en-US" sz="1750" dirty="0"/>
          </a:p>
        </p:txBody>
      </p:sp>
      <p:sp>
        <p:nvSpPr>
          <p:cNvPr id="8" name="Text 4"/>
          <p:cNvSpPr/>
          <p:nvPr/>
        </p:nvSpPr>
        <p:spPr>
          <a:xfrm>
            <a:off x="1188601" y="5419963"/>
            <a:ext cx="7122200"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DCD7E5"/>
                </a:solidFill>
                <a:latin typeface="Heebo" pitchFamily="34" charset="0"/>
                <a:ea typeface="Heebo" pitchFamily="34" charset="-122"/>
                <a:cs typeface="Heebo" pitchFamily="34" charset="-120"/>
              </a:rPr>
              <a:t>Unresponsive UI:</a:t>
            </a:r>
            <a:r>
              <a:rPr lang="en-US" sz="1750" dirty="0">
                <a:solidFill>
                  <a:srgbClr val="DCD7E5"/>
                </a:solidFill>
                <a:latin typeface="Heebo" pitchFamily="34" charset="0"/>
                <a:ea typeface="Heebo" pitchFamily="34" charset="-122"/>
                <a:cs typeface="Heebo" pitchFamily="34" charset="-120"/>
              </a:rPr>
              <a:t> Lack of responsiveness on different devices affects usability.</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712482"/>
            <a:ext cx="6818471"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The Need for a Redesign</a:t>
            </a:r>
            <a:endParaRPr lang="en-US" sz="4374" dirty="0"/>
          </a:p>
        </p:txBody>
      </p:sp>
      <p:sp>
        <p:nvSpPr>
          <p:cNvPr id="6" name="Text 2"/>
          <p:cNvSpPr/>
          <p:nvPr/>
        </p:nvSpPr>
        <p:spPr>
          <a:xfrm>
            <a:off x="833199" y="3740110"/>
            <a:ext cx="7477601"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As technology evolves, user expectations shift, and competition increases, the old website's design no longer meets current industry standards. A redesign is necessary to align with modern user preferences and improve performance. Additionally, the current design may not be responsive or mobile-friendly, impacting user experience.</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428155"/>
            <a:ext cx="10538698"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Technologies Used in the Old Website</a:t>
            </a:r>
            <a:endParaRPr lang="en-US" sz="4374" dirty="0"/>
          </a:p>
        </p:txBody>
      </p:sp>
      <p:sp>
        <p:nvSpPr>
          <p:cNvPr id="5" name="Shape 2"/>
          <p:cNvSpPr/>
          <p:nvPr/>
        </p:nvSpPr>
        <p:spPr>
          <a:xfrm>
            <a:off x="2037993" y="2566868"/>
            <a:ext cx="5166122" cy="2006203"/>
          </a:xfrm>
          <a:prstGeom prst="roundRect">
            <a:avLst>
              <a:gd name="adj" fmla="val 4984"/>
            </a:avLst>
          </a:prstGeom>
          <a:solidFill>
            <a:srgbClr val="3C136D"/>
          </a:solidFill>
          <a:ln w="7620">
            <a:solidFill>
              <a:srgbClr val="552C86"/>
            </a:solidFill>
            <a:prstDash val="solid"/>
          </a:ln>
        </p:spPr>
      </p:sp>
      <p:sp>
        <p:nvSpPr>
          <p:cNvPr id="6" name="Text 3"/>
          <p:cNvSpPr/>
          <p:nvPr/>
        </p:nvSpPr>
        <p:spPr>
          <a:xfrm>
            <a:off x="2267783" y="2796659"/>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HTML</a:t>
            </a:r>
            <a:endParaRPr lang="en-US" sz="2187" dirty="0"/>
          </a:p>
        </p:txBody>
      </p:sp>
      <p:sp>
        <p:nvSpPr>
          <p:cNvPr id="7" name="Text 4"/>
          <p:cNvSpPr/>
          <p:nvPr/>
        </p:nvSpPr>
        <p:spPr>
          <a:xfrm>
            <a:off x="2267783" y="3277076"/>
            <a:ext cx="470654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HTML (Hypertext Markup Language) was used to create the structure and content of the old website.</a:t>
            </a:r>
            <a:endParaRPr lang="en-US" sz="1750" dirty="0"/>
          </a:p>
        </p:txBody>
      </p:sp>
      <p:sp>
        <p:nvSpPr>
          <p:cNvPr id="8" name="Shape 5"/>
          <p:cNvSpPr/>
          <p:nvPr/>
        </p:nvSpPr>
        <p:spPr>
          <a:xfrm>
            <a:off x="7426285" y="2566868"/>
            <a:ext cx="5166122" cy="2006203"/>
          </a:xfrm>
          <a:prstGeom prst="roundRect">
            <a:avLst>
              <a:gd name="adj" fmla="val 4984"/>
            </a:avLst>
          </a:prstGeom>
          <a:solidFill>
            <a:srgbClr val="3C136D"/>
          </a:solidFill>
          <a:ln w="7620">
            <a:solidFill>
              <a:srgbClr val="552C86"/>
            </a:solidFill>
            <a:prstDash val="solid"/>
          </a:ln>
        </p:spPr>
      </p:sp>
      <p:sp>
        <p:nvSpPr>
          <p:cNvPr id="9" name="Text 6"/>
          <p:cNvSpPr/>
          <p:nvPr/>
        </p:nvSpPr>
        <p:spPr>
          <a:xfrm>
            <a:off x="7656076" y="2796659"/>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CSS</a:t>
            </a:r>
            <a:endParaRPr lang="en-US" sz="2187" dirty="0"/>
          </a:p>
        </p:txBody>
      </p:sp>
      <p:sp>
        <p:nvSpPr>
          <p:cNvPr id="10" name="Text 7"/>
          <p:cNvSpPr/>
          <p:nvPr/>
        </p:nvSpPr>
        <p:spPr>
          <a:xfrm>
            <a:off x="7656076" y="3277076"/>
            <a:ext cx="470654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CSS (Cascading Style Sheets) was employed to define the visual presentation and layout of the website.</a:t>
            </a:r>
            <a:endParaRPr lang="en-US" sz="1750" dirty="0"/>
          </a:p>
        </p:txBody>
      </p:sp>
      <p:sp>
        <p:nvSpPr>
          <p:cNvPr id="11" name="Shape 8"/>
          <p:cNvSpPr/>
          <p:nvPr/>
        </p:nvSpPr>
        <p:spPr>
          <a:xfrm>
            <a:off x="2037993" y="4795242"/>
            <a:ext cx="5166122" cy="2006203"/>
          </a:xfrm>
          <a:prstGeom prst="roundRect">
            <a:avLst>
              <a:gd name="adj" fmla="val 4984"/>
            </a:avLst>
          </a:prstGeom>
          <a:solidFill>
            <a:srgbClr val="3C136D"/>
          </a:solidFill>
          <a:ln w="7620">
            <a:solidFill>
              <a:srgbClr val="552C86"/>
            </a:solidFill>
            <a:prstDash val="solid"/>
          </a:ln>
        </p:spPr>
      </p:sp>
      <p:sp>
        <p:nvSpPr>
          <p:cNvPr id="12" name="Text 9"/>
          <p:cNvSpPr/>
          <p:nvPr/>
        </p:nvSpPr>
        <p:spPr>
          <a:xfrm>
            <a:off x="2267783" y="5025033"/>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JavaScript</a:t>
            </a:r>
            <a:endParaRPr lang="en-US" sz="2187" dirty="0"/>
          </a:p>
        </p:txBody>
      </p:sp>
      <p:sp>
        <p:nvSpPr>
          <p:cNvPr id="13" name="Text 10"/>
          <p:cNvSpPr/>
          <p:nvPr/>
        </p:nvSpPr>
        <p:spPr>
          <a:xfrm>
            <a:off x="2267783" y="5505450"/>
            <a:ext cx="4706541"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JavaScript was utilized for adding interactivity and dynamic features to the website.</a:t>
            </a:r>
            <a:endParaRPr lang="en-US" sz="1750" dirty="0"/>
          </a:p>
        </p:txBody>
      </p:sp>
      <p:sp>
        <p:nvSpPr>
          <p:cNvPr id="14" name="Shape 11"/>
          <p:cNvSpPr/>
          <p:nvPr/>
        </p:nvSpPr>
        <p:spPr>
          <a:xfrm>
            <a:off x="7426285" y="4795242"/>
            <a:ext cx="5166122" cy="2006203"/>
          </a:xfrm>
          <a:prstGeom prst="roundRect">
            <a:avLst>
              <a:gd name="adj" fmla="val 4984"/>
            </a:avLst>
          </a:prstGeom>
          <a:solidFill>
            <a:srgbClr val="3C136D"/>
          </a:solidFill>
          <a:ln w="7620">
            <a:solidFill>
              <a:srgbClr val="552C86"/>
            </a:solidFill>
            <a:prstDash val="solid"/>
          </a:ln>
        </p:spPr>
      </p:sp>
      <p:sp>
        <p:nvSpPr>
          <p:cNvPr id="15" name="Text 12"/>
          <p:cNvSpPr/>
          <p:nvPr/>
        </p:nvSpPr>
        <p:spPr>
          <a:xfrm>
            <a:off x="7656076" y="5025033"/>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React</a:t>
            </a:r>
            <a:endParaRPr lang="en-US" sz="2187" dirty="0"/>
          </a:p>
        </p:txBody>
      </p:sp>
      <p:sp>
        <p:nvSpPr>
          <p:cNvPr id="16" name="Text 13"/>
          <p:cNvSpPr/>
          <p:nvPr/>
        </p:nvSpPr>
        <p:spPr>
          <a:xfrm>
            <a:off x="7656076" y="5505450"/>
            <a:ext cx="470654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React, a popular JavaScript library, was integrated for building user interfaces and managing the website's state.</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703421"/>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Advantages of HTML, CSS, JS, and React</a:t>
            </a:r>
            <a:endParaRPr lang="en-US" sz="4374" dirty="0"/>
          </a:p>
        </p:txBody>
      </p:sp>
      <p:sp>
        <p:nvSpPr>
          <p:cNvPr id="5" name="Text 2"/>
          <p:cNvSpPr/>
          <p:nvPr/>
        </p:nvSpPr>
        <p:spPr>
          <a:xfrm>
            <a:off x="2037993" y="2647593"/>
            <a:ext cx="2232065"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HTML</a:t>
            </a:r>
            <a:endParaRPr lang="en-US" sz="2187" dirty="0"/>
          </a:p>
        </p:txBody>
      </p:sp>
      <p:sp>
        <p:nvSpPr>
          <p:cNvPr id="6" name="Text 3"/>
          <p:cNvSpPr/>
          <p:nvPr/>
        </p:nvSpPr>
        <p:spPr>
          <a:xfrm>
            <a:off x="2037993" y="3216950"/>
            <a:ext cx="2232065" cy="21324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HTML provides the structure for web pages, allowing for the organization of content and creation of links.</a:t>
            </a:r>
            <a:endParaRPr lang="en-US" sz="1750" dirty="0"/>
          </a:p>
        </p:txBody>
      </p:sp>
      <p:sp>
        <p:nvSpPr>
          <p:cNvPr id="7" name="Text 4"/>
          <p:cNvSpPr/>
          <p:nvPr/>
        </p:nvSpPr>
        <p:spPr>
          <a:xfrm>
            <a:off x="2037993" y="5549265"/>
            <a:ext cx="2232065"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It forms the backbone of any website, helping in the accessibility and understanding of content.</a:t>
            </a:r>
            <a:endParaRPr lang="en-US" sz="1750" dirty="0"/>
          </a:p>
        </p:txBody>
      </p:sp>
      <p:sp>
        <p:nvSpPr>
          <p:cNvPr id="8" name="Text 5"/>
          <p:cNvSpPr/>
          <p:nvPr/>
        </p:nvSpPr>
        <p:spPr>
          <a:xfrm>
            <a:off x="4819650" y="2647593"/>
            <a:ext cx="2232065"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CSS</a:t>
            </a:r>
            <a:endParaRPr lang="en-US" sz="2187" dirty="0"/>
          </a:p>
        </p:txBody>
      </p:sp>
      <p:sp>
        <p:nvSpPr>
          <p:cNvPr id="9" name="Text 6"/>
          <p:cNvSpPr/>
          <p:nvPr/>
        </p:nvSpPr>
        <p:spPr>
          <a:xfrm>
            <a:off x="4819650" y="3216950"/>
            <a:ext cx="2232065" cy="21324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CSS enhances the visual appeal of websites, allowing for customized styles, layouts, and design elements.</a:t>
            </a:r>
            <a:endParaRPr lang="en-US" sz="1750" dirty="0"/>
          </a:p>
        </p:txBody>
      </p:sp>
      <p:sp>
        <p:nvSpPr>
          <p:cNvPr id="10" name="Text 7"/>
          <p:cNvSpPr/>
          <p:nvPr/>
        </p:nvSpPr>
        <p:spPr>
          <a:xfrm>
            <a:off x="4819650" y="5549265"/>
            <a:ext cx="2232065"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It also enables responsive design, ensuring a seamless viewing experience across devices.</a:t>
            </a:r>
            <a:endParaRPr lang="en-US" sz="1750" dirty="0"/>
          </a:p>
        </p:txBody>
      </p:sp>
      <p:sp>
        <p:nvSpPr>
          <p:cNvPr id="11" name="Text 8"/>
          <p:cNvSpPr/>
          <p:nvPr/>
        </p:nvSpPr>
        <p:spPr>
          <a:xfrm>
            <a:off x="7601307" y="2647593"/>
            <a:ext cx="2232065"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JavaScript</a:t>
            </a:r>
            <a:endParaRPr lang="en-US" sz="2187" dirty="0"/>
          </a:p>
        </p:txBody>
      </p:sp>
      <p:sp>
        <p:nvSpPr>
          <p:cNvPr id="12" name="Text 9"/>
          <p:cNvSpPr/>
          <p:nvPr/>
        </p:nvSpPr>
        <p:spPr>
          <a:xfrm>
            <a:off x="7601307" y="3216950"/>
            <a:ext cx="2232065"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JavaScript adds dynamic functionality to websites, enabling interactive elements and user-engagement.</a:t>
            </a:r>
            <a:endParaRPr lang="en-US" sz="1750" dirty="0"/>
          </a:p>
        </p:txBody>
      </p:sp>
      <p:sp>
        <p:nvSpPr>
          <p:cNvPr id="13" name="Text 10"/>
          <p:cNvSpPr/>
          <p:nvPr/>
        </p:nvSpPr>
        <p:spPr>
          <a:xfrm>
            <a:off x="7601307" y="5193863"/>
            <a:ext cx="2232065"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It contributes to the creation of modern, feature-rich web applications.</a:t>
            </a:r>
            <a:endParaRPr lang="en-US" sz="1750" dirty="0"/>
          </a:p>
        </p:txBody>
      </p:sp>
      <p:sp>
        <p:nvSpPr>
          <p:cNvPr id="14" name="Text 11"/>
          <p:cNvSpPr/>
          <p:nvPr/>
        </p:nvSpPr>
        <p:spPr>
          <a:xfrm>
            <a:off x="10382964" y="2647593"/>
            <a:ext cx="2232065"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React</a:t>
            </a:r>
            <a:endParaRPr lang="en-US" sz="2187" dirty="0"/>
          </a:p>
        </p:txBody>
      </p:sp>
      <p:sp>
        <p:nvSpPr>
          <p:cNvPr id="15" name="Text 12"/>
          <p:cNvSpPr/>
          <p:nvPr/>
        </p:nvSpPr>
        <p:spPr>
          <a:xfrm>
            <a:off x="10382964" y="3216950"/>
            <a:ext cx="2232065"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React is a powerful library for building user interfaces, promoting code reusability and modular development.</a:t>
            </a:r>
            <a:endParaRPr lang="en-US" sz="1750" dirty="0"/>
          </a:p>
        </p:txBody>
      </p:sp>
      <p:sp>
        <p:nvSpPr>
          <p:cNvPr id="16" name="Text 13"/>
          <p:cNvSpPr/>
          <p:nvPr/>
        </p:nvSpPr>
        <p:spPr>
          <a:xfrm>
            <a:off x="10382964" y="5193863"/>
            <a:ext cx="2232065"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It enhances performance and enables the creation of scalable and efficient web applications.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83894" y="607576"/>
            <a:ext cx="9320213" cy="1377077"/>
          </a:xfrm>
          <a:prstGeom prst="rect">
            <a:avLst/>
          </a:prstGeom>
          <a:noFill/>
          <a:ln/>
        </p:spPr>
        <p:txBody>
          <a:bodyPr wrap="square" rtlCol="0" anchor="t"/>
          <a:lstStyle/>
          <a:p>
            <a:pPr marL="0" indent="0">
              <a:lnSpc>
                <a:spcPts val="5422"/>
              </a:lnSpc>
              <a:buNone/>
            </a:pPr>
            <a:r>
              <a:rPr lang="en-US" sz="4338" dirty="0">
                <a:solidFill>
                  <a:srgbClr val="F2F0F4"/>
                </a:solidFill>
                <a:latin typeface="Montserrat" pitchFamily="34" charset="0"/>
                <a:ea typeface="Montserrat" pitchFamily="34" charset="-122"/>
                <a:cs typeface="Montserrat" pitchFamily="34" charset="-120"/>
              </a:rPr>
              <a:t>Design considerations for the new website</a:t>
            </a:r>
            <a:endParaRPr lang="en-US" sz="4338" dirty="0"/>
          </a:p>
        </p:txBody>
      </p:sp>
      <p:sp>
        <p:nvSpPr>
          <p:cNvPr id="6" name="Shape 2"/>
          <p:cNvSpPr/>
          <p:nvPr/>
        </p:nvSpPr>
        <p:spPr>
          <a:xfrm>
            <a:off x="4792385" y="2315170"/>
            <a:ext cx="44053" cy="5306854"/>
          </a:xfrm>
          <a:prstGeom prst="roundRect">
            <a:avLst>
              <a:gd name="adj" fmla="val 225099"/>
            </a:avLst>
          </a:prstGeom>
          <a:solidFill>
            <a:srgbClr val="552C86"/>
          </a:solidFill>
          <a:ln/>
        </p:spPr>
      </p:sp>
      <p:sp>
        <p:nvSpPr>
          <p:cNvPr id="7" name="Shape 3"/>
          <p:cNvSpPr/>
          <p:nvPr/>
        </p:nvSpPr>
        <p:spPr>
          <a:xfrm>
            <a:off x="5062299" y="2713077"/>
            <a:ext cx="771168" cy="44053"/>
          </a:xfrm>
          <a:prstGeom prst="roundRect">
            <a:avLst>
              <a:gd name="adj" fmla="val 225099"/>
            </a:avLst>
          </a:prstGeom>
          <a:solidFill>
            <a:srgbClr val="552C86"/>
          </a:solidFill>
          <a:ln/>
        </p:spPr>
      </p:sp>
      <p:sp>
        <p:nvSpPr>
          <p:cNvPr id="8" name="Shape 4"/>
          <p:cNvSpPr/>
          <p:nvPr/>
        </p:nvSpPr>
        <p:spPr>
          <a:xfrm>
            <a:off x="4566523" y="2487335"/>
            <a:ext cx="495776" cy="495776"/>
          </a:xfrm>
          <a:prstGeom prst="roundRect">
            <a:avLst>
              <a:gd name="adj" fmla="val 20002"/>
            </a:avLst>
          </a:prstGeom>
          <a:solidFill>
            <a:srgbClr val="3C136D"/>
          </a:solidFill>
          <a:ln w="7620">
            <a:solidFill>
              <a:srgbClr val="552C86"/>
            </a:solidFill>
            <a:prstDash val="solid"/>
          </a:ln>
        </p:spPr>
      </p:sp>
      <p:sp>
        <p:nvSpPr>
          <p:cNvPr id="9" name="Text 5"/>
          <p:cNvSpPr/>
          <p:nvPr/>
        </p:nvSpPr>
        <p:spPr>
          <a:xfrm>
            <a:off x="4754761" y="2528649"/>
            <a:ext cx="119301" cy="413147"/>
          </a:xfrm>
          <a:prstGeom prst="rect">
            <a:avLst/>
          </a:prstGeom>
          <a:noFill/>
          <a:ln/>
        </p:spPr>
        <p:txBody>
          <a:bodyPr wrap="none" rtlCol="0" anchor="t"/>
          <a:lstStyle/>
          <a:p>
            <a:pPr marL="0" indent="0" algn="ctr">
              <a:lnSpc>
                <a:spcPts val="3253"/>
              </a:lnSpc>
              <a:buNone/>
            </a:pPr>
            <a:r>
              <a:rPr lang="en-US" sz="2603" dirty="0">
                <a:solidFill>
                  <a:srgbClr val="DCD7E5"/>
                </a:solidFill>
                <a:latin typeface="Montserrat" pitchFamily="34" charset="0"/>
                <a:ea typeface="Montserrat" pitchFamily="34" charset="-122"/>
                <a:cs typeface="Montserrat" pitchFamily="34" charset="-120"/>
              </a:rPr>
              <a:t>1</a:t>
            </a:r>
            <a:endParaRPr lang="en-US" sz="2603" dirty="0"/>
          </a:p>
        </p:txBody>
      </p:sp>
      <p:sp>
        <p:nvSpPr>
          <p:cNvPr id="10" name="Text 6"/>
          <p:cNvSpPr/>
          <p:nvPr/>
        </p:nvSpPr>
        <p:spPr>
          <a:xfrm>
            <a:off x="6026348" y="2535436"/>
            <a:ext cx="2949059" cy="344329"/>
          </a:xfrm>
          <a:prstGeom prst="rect">
            <a:avLst/>
          </a:prstGeom>
          <a:noFill/>
          <a:ln/>
        </p:spPr>
        <p:txBody>
          <a:bodyPr wrap="none" rtlCol="0" anchor="t"/>
          <a:lstStyle/>
          <a:p>
            <a:pPr marL="0" indent="0" algn="l">
              <a:lnSpc>
                <a:spcPts val="2711"/>
              </a:lnSpc>
              <a:buNone/>
            </a:pPr>
            <a:r>
              <a:rPr lang="en-US" sz="2169" dirty="0">
                <a:solidFill>
                  <a:srgbClr val="DCD7E5"/>
                </a:solidFill>
                <a:latin typeface="Montserrat" pitchFamily="34" charset="0"/>
                <a:ea typeface="Montserrat" pitchFamily="34" charset="-122"/>
                <a:cs typeface="Montserrat" pitchFamily="34" charset="-120"/>
              </a:rPr>
              <a:t>User-Focused Design</a:t>
            </a:r>
            <a:endParaRPr lang="en-US" sz="2169" dirty="0"/>
          </a:p>
        </p:txBody>
      </p:sp>
      <p:sp>
        <p:nvSpPr>
          <p:cNvPr id="11" name="Text 7"/>
          <p:cNvSpPr/>
          <p:nvPr/>
        </p:nvSpPr>
        <p:spPr>
          <a:xfrm>
            <a:off x="6026348" y="3011924"/>
            <a:ext cx="7777758" cy="705088"/>
          </a:xfrm>
          <a:prstGeom prst="rect">
            <a:avLst/>
          </a:prstGeom>
          <a:noFill/>
          <a:ln/>
        </p:spPr>
        <p:txBody>
          <a:bodyPr wrap="square" rtlCol="0" anchor="t"/>
          <a:lstStyle/>
          <a:p>
            <a:pPr marL="0" indent="0" algn="l">
              <a:lnSpc>
                <a:spcPts val="2776"/>
              </a:lnSpc>
              <a:buNone/>
            </a:pPr>
            <a:r>
              <a:rPr lang="en-US" sz="1735" dirty="0">
                <a:solidFill>
                  <a:srgbClr val="DCD7E5"/>
                </a:solidFill>
                <a:latin typeface="Heebo" pitchFamily="34" charset="0"/>
                <a:ea typeface="Heebo" pitchFamily="34" charset="-122"/>
                <a:cs typeface="Heebo" pitchFamily="34" charset="-120"/>
              </a:rPr>
              <a:t>The new website will prioritize user experience with intuitive navigation and visually pleasing layout.</a:t>
            </a:r>
            <a:endParaRPr lang="en-US" sz="1735" dirty="0"/>
          </a:p>
        </p:txBody>
      </p:sp>
      <p:sp>
        <p:nvSpPr>
          <p:cNvPr id="12" name="Shape 8"/>
          <p:cNvSpPr/>
          <p:nvPr/>
        </p:nvSpPr>
        <p:spPr>
          <a:xfrm>
            <a:off x="5062299" y="4555450"/>
            <a:ext cx="771168" cy="44053"/>
          </a:xfrm>
          <a:prstGeom prst="roundRect">
            <a:avLst>
              <a:gd name="adj" fmla="val 225099"/>
            </a:avLst>
          </a:prstGeom>
          <a:solidFill>
            <a:srgbClr val="552C86"/>
          </a:solidFill>
          <a:ln/>
        </p:spPr>
      </p:sp>
      <p:sp>
        <p:nvSpPr>
          <p:cNvPr id="13" name="Shape 9"/>
          <p:cNvSpPr/>
          <p:nvPr/>
        </p:nvSpPr>
        <p:spPr>
          <a:xfrm>
            <a:off x="4566523" y="4329708"/>
            <a:ext cx="495776" cy="495776"/>
          </a:xfrm>
          <a:prstGeom prst="roundRect">
            <a:avLst>
              <a:gd name="adj" fmla="val 20002"/>
            </a:avLst>
          </a:prstGeom>
          <a:solidFill>
            <a:srgbClr val="3C136D"/>
          </a:solidFill>
          <a:ln w="7620">
            <a:solidFill>
              <a:srgbClr val="552C86"/>
            </a:solidFill>
            <a:prstDash val="solid"/>
          </a:ln>
        </p:spPr>
      </p:sp>
      <p:sp>
        <p:nvSpPr>
          <p:cNvPr id="14" name="Text 10"/>
          <p:cNvSpPr/>
          <p:nvPr/>
        </p:nvSpPr>
        <p:spPr>
          <a:xfrm>
            <a:off x="4720471" y="4371023"/>
            <a:ext cx="187762" cy="413147"/>
          </a:xfrm>
          <a:prstGeom prst="rect">
            <a:avLst/>
          </a:prstGeom>
          <a:noFill/>
          <a:ln/>
        </p:spPr>
        <p:txBody>
          <a:bodyPr wrap="none" rtlCol="0" anchor="t"/>
          <a:lstStyle/>
          <a:p>
            <a:pPr marL="0" indent="0" algn="ctr">
              <a:lnSpc>
                <a:spcPts val="3253"/>
              </a:lnSpc>
              <a:buNone/>
            </a:pPr>
            <a:r>
              <a:rPr lang="en-US" sz="2603" dirty="0">
                <a:solidFill>
                  <a:srgbClr val="DCD7E5"/>
                </a:solidFill>
                <a:latin typeface="Montserrat" pitchFamily="34" charset="0"/>
                <a:ea typeface="Montserrat" pitchFamily="34" charset="-122"/>
                <a:cs typeface="Montserrat" pitchFamily="34" charset="-120"/>
              </a:rPr>
              <a:t>2</a:t>
            </a:r>
            <a:endParaRPr lang="en-US" sz="2603" dirty="0"/>
          </a:p>
        </p:txBody>
      </p:sp>
      <p:sp>
        <p:nvSpPr>
          <p:cNvPr id="15" name="Text 11"/>
          <p:cNvSpPr/>
          <p:nvPr/>
        </p:nvSpPr>
        <p:spPr>
          <a:xfrm>
            <a:off x="6026348" y="4377809"/>
            <a:ext cx="3194328" cy="344329"/>
          </a:xfrm>
          <a:prstGeom prst="rect">
            <a:avLst/>
          </a:prstGeom>
          <a:noFill/>
          <a:ln/>
        </p:spPr>
        <p:txBody>
          <a:bodyPr wrap="none" rtlCol="0" anchor="t"/>
          <a:lstStyle/>
          <a:p>
            <a:pPr marL="0" indent="0" algn="l">
              <a:lnSpc>
                <a:spcPts val="2711"/>
              </a:lnSpc>
              <a:buNone/>
            </a:pPr>
            <a:r>
              <a:rPr lang="en-US" sz="2169" dirty="0">
                <a:solidFill>
                  <a:srgbClr val="DCD7E5"/>
                </a:solidFill>
                <a:latin typeface="Montserrat" pitchFamily="34" charset="0"/>
                <a:ea typeface="Montserrat" pitchFamily="34" charset="-122"/>
                <a:cs typeface="Montserrat" pitchFamily="34" charset="-120"/>
              </a:rPr>
              <a:t>Mobile Responsiveness</a:t>
            </a:r>
            <a:endParaRPr lang="en-US" sz="2169" dirty="0"/>
          </a:p>
        </p:txBody>
      </p:sp>
      <p:sp>
        <p:nvSpPr>
          <p:cNvPr id="16" name="Text 12"/>
          <p:cNvSpPr/>
          <p:nvPr/>
        </p:nvSpPr>
        <p:spPr>
          <a:xfrm>
            <a:off x="6026348" y="4854297"/>
            <a:ext cx="7777758" cy="705088"/>
          </a:xfrm>
          <a:prstGeom prst="rect">
            <a:avLst/>
          </a:prstGeom>
          <a:noFill/>
          <a:ln/>
        </p:spPr>
        <p:txBody>
          <a:bodyPr wrap="square" rtlCol="0" anchor="t"/>
          <a:lstStyle/>
          <a:p>
            <a:pPr marL="0" indent="0" algn="l">
              <a:lnSpc>
                <a:spcPts val="2776"/>
              </a:lnSpc>
              <a:buNone/>
            </a:pPr>
            <a:r>
              <a:rPr lang="en-US" sz="1735" dirty="0">
                <a:solidFill>
                  <a:srgbClr val="DCD7E5"/>
                </a:solidFill>
                <a:latin typeface="Heebo" pitchFamily="34" charset="0"/>
                <a:ea typeface="Heebo" pitchFamily="34" charset="-122"/>
                <a:cs typeface="Heebo" pitchFamily="34" charset="-120"/>
              </a:rPr>
              <a:t>Ensuring seamless browsing and interaction on devices of all sizes for a modern user base.</a:t>
            </a:r>
            <a:endParaRPr lang="en-US" sz="1735" dirty="0"/>
          </a:p>
        </p:txBody>
      </p:sp>
      <p:sp>
        <p:nvSpPr>
          <p:cNvPr id="17" name="Shape 13"/>
          <p:cNvSpPr/>
          <p:nvPr/>
        </p:nvSpPr>
        <p:spPr>
          <a:xfrm>
            <a:off x="5062299" y="6397823"/>
            <a:ext cx="771168" cy="44053"/>
          </a:xfrm>
          <a:prstGeom prst="roundRect">
            <a:avLst>
              <a:gd name="adj" fmla="val 225099"/>
            </a:avLst>
          </a:prstGeom>
          <a:solidFill>
            <a:srgbClr val="552C86"/>
          </a:solidFill>
          <a:ln/>
        </p:spPr>
      </p:sp>
      <p:sp>
        <p:nvSpPr>
          <p:cNvPr id="18" name="Shape 14"/>
          <p:cNvSpPr/>
          <p:nvPr/>
        </p:nvSpPr>
        <p:spPr>
          <a:xfrm>
            <a:off x="4566523" y="6172081"/>
            <a:ext cx="495776" cy="495776"/>
          </a:xfrm>
          <a:prstGeom prst="roundRect">
            <a:avLst>
              <a:gd name="adj" fmla="val 20002"/>
            </a:avLst>
          </a:prstGeom>
          <a:solidFill>
            <a:srgbClr val="3C136D"/>
          </a:solidFill>
          <a:ln w="7620">
            <a:solidFill>
              <a:srgbClr val="552C86"/>
            </a:solidFill>
            <a:prstDash val="solid"/>
          </a:ln>
        </p:spPr>
      </p:sp>
      <p:sp>
        <p:nvSpPr>
          <p:cNvPr id="19" name="Text 15"/>
          <p:cNvSpPr/>
          <p:nvPr/>
        </p:nvSpPr>
        <p:spPr>
          <a:xfrm>
            <a:off x="4721185" y="6213396"/>
            <a:ext cx="186452" cy="413147"/>
          </a:xfrm>
          <a:prstGeom prst="rect">
            <a:avLst/>
          </a:prstGeom>
          <a:noFill/>
          <a:ln/>
        </p:spPr>
        <p:txBody>
          <a:bodyPr wrap="none" rtlCol="0" anchor="t"/>
          <a:lstStyle/>
          <a:p>
            <a:pPr marL="0" indent="0" algn="ctr">
              <a:lnSpc>
                <a:spcPts val="3253"/>
              </a:lnSpc>
              <a:buNone/>
            </a:pPr>
            <a:r>
              <a:rPr lang="en-US" sz="2603" dirty="0">
                <a:solidFill>
                  <a:srgbClr val="DCD7E5"/>
                </a:solidFill>
                <a:latin typeface="Montserrat" pitchFamily="34" charset="0"/>
                <a:ea typeface="Montserrat" pitchFamily="34" charset="-122"/>
                <a:cs typeface="Montserrat" pitchFamily="34" charset="-120"/>
              </a:rPr>
              <a:t>3</a:t>
            </a:r>
            <a:endParaRPr lang="en-US" sz="2603" dirty="0"/>
          </a:p>
        </p:txBody>
      </p:sp>
      <p:sp>
        <p:nvSpPr>
          <p:cNvPr id="20" name="Text 16"/>
          <p:cNvSpPr/>
          <p:nvPr/>
        </p:nvSpPr>
        <p:spPr>
          <a:xfrm>
            <a:off x="6026348" y="6220182"/>
            <a:ext cx="3376255" cy="344329"/>
          </a:xfrm>
          <a:prstGeom prst="rect">
            <a:avLst/>
          </a:prstGeom>
          <a:noFill/>
          <a:ln/>
        </p:spPr>
        <p:txBody>
          <a:bodyPr wrap="none" rtlCol="0" anchor="t"/>
          <a:lstStyle/>
          <a:p>
            <a:pPr marL="0" indent="0" algn="l">
              <a:lnSpc>
                <a:spcPts val="2711"/>
              </a:lnSpc>
              <a:buNone/>
            </a:pPr>
            <a:r>
              <a:rPr lang="en-US" sz="2169" dirty="0">
                <a:solidFill>
                  <a:srgbClr val="DCD7E5"/>
                </a:solidFill>
                <a:latin typeface="Montserrat" pitchFamily="34" charset="0"/>
                <a:ea typeface="Montserrat" pitchFamily="34" charset="-122"/>
                <a:cs typeface="Montserrat" pitchFamily="34" charset="-120"/>
              </a:rPr>
              <a:t>Accessibility &amp; Inclusivity</a:t>
            </a:r>
            <a:endParaRPr lang="en-US" sz="2169" dirty="0"/>
          </a:p>
        </p:txBody>
      </p:sp>
      <p:sp>
        <p:nvSpPr>
          <p:cNvPr id="21" name="Text 17"/>
          <p:cNvSpPr/>
          <p:nvPr/>
        </p:nvSpPr>
        <p:spPr>
          <a:xfrm>
            <a:off x="6026348" y="6696670"/>
            <a:ext cx="7777758" cy="705088"/>
          </a:xfrm>
          <a:prstGeom prst="rect">
            <a:avLst/>
          </a:prstGeom>
          <a:noFill/>
          <a:ln/>
        </p:spPr>
        <p:txBody>
          <a:bodyPr wrap="square" rtlCol="0" anchor="t"/>
          <a:lstStyle/>
          <a:p>
            <a:pPr marL="0" indent="0" algn="l">
              <a:lnSpc>
                <a:spcPts val="2776"/>
              </a:lnSpc>
              <a:buNone/>
            </a:pPr>
            <a:r>
              <a:rPr lang="en-US" sz="1735" dirty="0">
                <a:solidFill>
                  <a:srgbClr val="DCD7E5"/>
                </a:solidFill>
                <a:latin typeface="Heebo" pitchFamily="34" charset="0"/>
                <a:ea typeface="Heebo" pitchFamily="34" charset="-122"/>
                <a:cs typeface="Heebo" pitchFamily="34" charset="-120"/>
              </a:rPr>
              <a:t>Implementing features that cater to users with disabilities and diverse needs for equal access.</a:t>
            </a:r>
            <a:endParaRPr lang="en-US" sz="1735" dirty="0"/>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290638"/>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Key features and functionality of the new website</a:t>
            </a:r>
            <a:endParaRPr lang="en-US" sz="4374" dirty="0"/>
          </a:p>
        </p:txBody>
      </p:sp>
      <p:sp>
        <p:nvSpPr>
          <p:cNvPr id="5" name="Shape 2"/>
          <p:cNvSpPr/>
          <p:nvPr/>
        </p:nvSpPr>
        <p:spPr>
          <a:xfrm>
            <a:off x="2037993" y="3352919"/>
            <a:ext cx="388739" cy="388739"/>
          </a:xfrm>
          <a:prstGeom prst="roundRect">
            <a:avLst>
              <a:gd name="adj" fmla="val 25722"/>
            </a:avLst>
          </a:prstGeom>
          <a:solidFill>
            <a:srgbClr val="3C136D"/>
          </a:solidFill>
          <a:ln w="7620">
            <a:solidFill>
              <a:srgbClr val="552C86"/>
            </a:solidFill>
            <a:prstDash val="solid"/>
          </a:ln>
        </p:spPr>
      </p:sp>
      <p:sp>
        <p:nvSpPr>
          <p:cNvPr id="6" name="Text 3"/>
          <p:cNvSpPr/>
          <p:nvPr/>
        </p:nvSpPr>
        <p:spPr>
          <a:xfrm>
            <a:off x="2648903" y="3373636"/>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Responsive Design</a:t>
            </a:r>
            <a:endParaRPr lang="en-US" sz="2187" dirty="0"/>
          </a:p>
        </p:txBody>
      </p:sp>
      <p:sp>
        <p:nvSpPr>
          <p:cNvPr id="7" name="Text 4"/>
          <p:cNvSpPr/>
          <p:nvPr/>
        </p:nvSpPr>
        <p:spPr>
          <a:xfrm>
            <a:off x="2648903" y="3854053"/>
            <a:ext cx="4555212"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new website will have a responsive design to ensure optimal viewing experience across various devices.</a:t>
            </a:r>
            <a:endParaRPr lang="en-US" sz="1750" dirty="0"/>
          </a:p>
        </p:txBody>
      </p:sp>
      <p:sp>
        <p:nvSpPr>
          <p:cNvPr id="8" name="Shape 5"/>
          <p:cNvSpPr/>
          <p:nvPr/>
        </p:nvSpPr>
        <p:spPr>
          <a:xfrm>
            <a:off x="7426285" y="3352919"/>
            <a:ext cx="388739" cy="388739"/>
          </a:xfrm>
          <a:prstGeom prst="roundRect">
            <a:avLst>
              <a:gd name="adj" fmla="val 25722"/>
            </a:avLst>
          </a:prstGeom>
          <a:solidFill>
            <a:srgbClr val="3C136D"/>
          </a:solidFill>
          <a:ln w="7620">
            <a:solidFill>
              <a:srgbClr val="552C86"/>
            </a:solidFill>
            <a:prstDash val="solid"/>
          </a:ln>
        </p:spPr>
      </p:sp>
      <p:sp>
        <p:nvSpPr>
          <p:cNvPr id="9" name="Text 6"/>
          <p:cNvSpPr/>
          <p:nvPr/>
        </p:nvSpPr>
        <p:spPr>
          <a:xfrm>
            <a:off x="8037195" y="3373636"/>
            <a:ext cx="2867382"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Interactive Elements</a:t>
            </a:r>
            <a:endParaRPr lang="en-US" sz="2187" dirty="0"/>
          </a:p>
        </p:txBody>
      </p:sp>
      <p:sp>
        <p:nvSpPr>
          <p:cNvPr id="10" name="Text 7"/>
          <p:cNvSpPr/>
          <p:nvPr/>
        </p:nvSpPr>
        <p:spPr>
          <a:xfrm>
            <a:off x="8037195" y="3854053"/>
            <a:ext cx="4555212"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Interactive elements such as buttons, forms, and sliders will enhance user engagement.</a:t>
            </a:r>
            <a:endParaRPr lang="en-US" sz="1750" dirty="0"/>
          </a:p>
        </p:txBody>
      </p:sp>
      <p:sp>
        <p:nvSpPr>
          <p:cNvPr id="11" name="Shape 8"/>
          <p:cNvSpPr/>
          <p:nvPr/>
        </p:nvSpPr>
        <p:spPr>
          <a:xfrm>
            <a:off x="2037993" y="5371624"/>
            <a:ext cx="388739" cy="388739"/>
          </a:xfrm>
          <a:prstGeom prst="roundRect">
            <a:avLst>
              <a:gd name="adj" fmla="val 25722"/>
            </a:avLst>
          </a:prstGeom>
          <a:solidFill>
            <a:srgbClr val="3C136D"/>
          </a:solidFill>
          <a:ln w="7620">
            <a:solidFill>
              <a:srgbClr val="552C86"/>
            </a:solidFill>
            <a:prstDash val="solid"/>
          </a:ln>
        </p:spPr>
      </p:sp>
      <p:sp>
        <p:nvSpPr>
          <p:cNvPr id="12" name="Text 9"/>
          <p:cNvSpPr/>
          <p:nvPr/>
        </p:nvSpPr>
        <p:spPr>
          <a:xfrm>
            <a:off x="2648903" y="5392341"/>
            <a:ext cx="2894052"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Seamless Navigation</a:t>
            </a:r>
            <a:endParaRPr lang="en-US" sz="2187" dirty="0"/>
          </a:p>
        </p:txBody>
      </p:sp>
      <p:sp>
        <p:nvSpPr>
          <p:cNvPr id="13" name="Text 10"/>
          <p:cNvSpPr/>
          <p:nvPr/>
        </p:nvSpPr>
        <p:spPr>
          <a:xfrm>
            <a:off x="2648903" y="5872758"/>
            <a:ext cx="4555212"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Intuitive navigation will enable users to find information easily and access key sections effortlessly.</a:t>
            </a:r>
            <a:endParaRPr lang="en-US" sz="1750" dirty="0"/>
          </a:p>
        </p:txBody>
      </p:sp>
      <p:sp>
        <p:nvSpPr>
          <p:cNvPr id="14" name="Shape 11"/>
          <p:cNvSpPr/>
          <p:nvPr/>
        </p:nvSpPr>
        <p:spPr>
          <a:xfrm>
            <a:off x="7426285" y="5371624"/>
            <a:ext cx="388739" cy="388739"/>
          </a:xfrm>
          <a:prstGeom prst="roundRect">
            <a:avLst>
              <a:gd name="adj" fmla="val 25722"/>
            </a:avLst>
          </a:prstGeom>
          <a:solidFill>
            <a:srgbClr val="3C136D"/>
          </a:solidFill>
          <a:ln w="7620">
            <a:solidFill>
              <a:srgbClr val="552C86"/>
            </a:solidFill>
            <a:prstDash val="solid"/>
          </a:ln>
        </p:spPr>
      </p:sp>
      <p:sp>
        <p:nvSpPr>
          <p:cNvPr id="15" name="Text 12"/>
          <p:cNvSpPr/>
          <p:nvPr/>
        </p:nvSpPr>
        <p:spPr>
          <a:xfrm>
            <a:off x="8037195" y="5392341"/>
            <a:ext cx="4057412"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Integration with Social Media</a:t>
            </a:r>
            <a:endParaRPr lang="en-US" sz="2187" dirty="0"/>
          </a:p>
        </p:txBody>
      </p:sp>
      <p:sp>
        <p:nvSpPr>
          <p:cNvPr id="16" name="Text 13"/>
          <p:cNvSpPr/>
          <p:nvPr/>
        </p:nvSpPr>
        <p:spPr>
          <a:xfrm>
            <a:off x="8037195" y="5872758"/>
            <a:ext cx="4555212"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Social media integration will facilitate easy sharing of content and interaction with the audience.</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437084"/>
            <a:ext cx="87135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User experience improvements</a:t>
            </a:r>
            <a:endParaRPr lang="en-US" sz="4374" dirty="0"/>
          </a:p>
        </p:txBody>
      </p:sp>
      <p:pic>
        <p:nvPicPr>
          <p:cNvPr id="5" name="Image 1" descr="preencoded.png"/>
          <p:cNvPicPr>
            <a:picLocks noChangeAspect="1"/>
          </p:cNvPicPr>
          <p:nvPr/>
        </p:nvPicPr>
        <p:blipFill>
          <a:blip r:embed="rId4"/>
          <a:stretch>
            <a:fillRect/>
          </a:stretch>
        </p:blipFill>
        <p:spPr>
          <a:xfrm>
            <a:off x="2037993" y="2575798"/>
            <a:ext cx="3295888" cy="2036921"/>
          </a:xfrm>
          <a:prstGeom prst="rect">
            <a:avLst/>
          </a:prstGeom>
        </p:spPr>
      </p:pic>
      <p:sp>
        <p:nvSpPr>
          <p:cNvPr id="6" name="Text 2"/>
          <p:cNvSpPr/>
          <p:nvPr/>
        </p:nvSpPr>
        <p:spPr>
          <a:xfrm>
            <a:off x="2037993" y="4890373"/>
            <a:ext cx="292096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User-Friendly Design</a:t>
            </a:r>
            <a:endParaRPr lang="en-US" sz="2187" dirty="0"/>
          </a:p>
        </p:txBody>
      </p:sp>
      <p:sp>
        <p:nvSpPr>
          <p:cNvPr id="7" name="Text 3"/>
          <p:cNvSpPr/>
          <p:nvPr/>
        </p:nvSpPr>
        <p:spPr>
          <a:xfrm>
            <a:off x="2037993" y="5370790"/>
            <a:ext cx="3295888" cy="1066205"/>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We focus on intuitive navigation and user interface to enhance user satisfaction.</a:t>
            </a:r>
            <a:endParaRPr lang="en-US" sz="1750" dirty="0"/>
          </a:p>
        </p:txBody>
      </p:sp>
      <p:pic>
        <p:nvPicPr>
          <p:cNvPr id="8" name="Image 2" descr="preencoded.png"/>
          <p:cNvPicPr>
            <a:picLocks noChangeAspect="1"/>
          </p:cNvPicPr>
          <p:nvPr/>
        </p:nvPicPr>
        <p:blipFill>
          <a:blip r:embed="rId5"/>
          <a:stretch>
            <a:fillRect/>
          </a:stretch>
        </p:blipFill>
        <p:spPr>
          <a:xfrm>
            <a:off x="5667137" y="2575798"/>
            <a:ext cx="3296007" cy="2037040"/>
          </a:xfrm>
          <a:prstGeom prst="rect">
            <a:avLst/>
          </a:prstGeom>
        </p:spPr>
      </p:pic>
      <p:sp>
        <p:nvSpPr>
          <p:cNvPr id="9" name="Text 4"/>
          <p:cNvSpPr/>
          <p:nvPr/>
        </p:nvSpPr>
        <p:spPr>
          <a:xfrm>
            <a:off x="5667137" y="4890492"/>
            <a:ext cx="277749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Responsive Layouts</a:t>
            </a:r>
            <a:endParaRPr lang="en-US" sz="2187" dirty="0"/>
          </a:p>
        </p:txBody>
      </p:sp>
      <p:sp>
        <p:nvSpPr>
          <p:cNvPr id="10" name="Text 5"/>
          <p:cNvSpPr/>
          <p:nvPr/>
        </p:nvSpPr>
        <p:spPr>
          <a:xfrm>
            <a:off x="5667137" y="5370909"/>
            <a:ext cx="3296007" cy="1421606"/>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Our websites are designed to adapt seamlessly to various devices for a consistent user experience.</a:t>
            </a:r>
            <a:endParaRPr lang="en-US" sz="1750" dirty="0"/>
          </a:p>
        </p:txBody>
      </p:sp>
      <p:pic>
        <p:nvPicPr>
          <p:cNvPr id="11" name="Image 3" descr="preencoded.png"/>
          <p:cNvPicPr>
            <a:picLocks noChangeAspect="1"/>
          </p:cNvPicPr>
          <p:nvPr/>
        </p:nvPicPr>
        <p:blipFill>
          <a:blip r:embed="rId6"/>
          <a:stretch>
            <a:fillRect/>
          </a:stretch>
        </p:blipFill>
        <p:spPr>
          <a:xfrm>
            <a:off x="9296400" y="2575798"/>
            <a:ext cx="3296007" cy="2037040"/>
          </a:xfrm>
          <a:prstGeom prst="rect">
            <a:avLst/>
          </a:prstGeom>
        </p:spPr>
      </p:pic>
      <p:sp>
        <p:nvSpPr>
          <p:cNvPr id="12" name="Text 6"/>
          <p:cNvSpPr/>
          <p:nvPr/>
        </p:nvSpPr>
        <p:spPr>
          <a:xfrm>
            <a:off x="9296400" y="4890492"/>
            <a:ext cx="2972633"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Accessibility Features</a:t>
            </a:r>
            <a:endParaRPr lang="en-US" sz="2187" dirty="0"/>
          </a:p>
        </p:txBody>
      </p:sp>
      <p:sp>
        <p:nvSpPr>
          <p:cNvPr id="13" name="Text 7"/>
          <p:cNvSpPr/>
          <p:nvPr/>
        </p:nvSpPr>
        <p:spPr>
          <a:xfrm>
            <a:off x="9296400" y="5370909"/>
            <a:ext cx="3296007" cy="1066205"/>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Implementing accessibility best practices to ensure inclusivity and usability for all users.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2075021"/>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Performance enhancements with the new technologies</a:t>
            </a:r>
            <a:endParaRPr lang="en-US" sz="4374" dirty="0"/>
          </a:p>
        </p:txBody>
      </p:sp>
      <p:sp>
        <p:nvSpPr>
          <p:cNvPr id="5" name="Text 2"/>
          <p:cNvSpPr/>
          <p:nvPr/>
        </p:nvSpPr>
        <p:spPr>
          <a:xfrm>
            <a:off x="2037993" y="4019193"/>
            <a:ext cx="5110520" cy="666512"/>
          </a:xfrm>
          <a:prstGeom prst="rect">
            <a:avLst/>
          </a:prstGeom>
          <a:noFill/>
          <a:ln/>
        </p:spPr>
        <p:txBody>
          <a:bodyPr wrap="none" rtlCol="0" anchor="t"/>
          <a:lstStyle/>
          <a:p>
            <a:pPr marL="0" indent="0" algn="ctr">
              <a:lnSpc>
                <a:spcPts val="5249"/>
              </a:lnSpc>
              <a:buNone/>
            </a:pPr>
            <a:r>
              <a:rPr lang="en-US" sz="5249" dirty="0">
                <a:solidFill>
                  <a:srgbClr val="DCD7E5"/>
                </a:solidFill>
                <a:latin typeface="Montserrat" pitchFamily="34" charset="0"/>
                <a:ea typeface="Montserrat" pitchFamily="34" charset="-122"/>
                <a:cs typeface="Montserrat" pitchFamily="34" charset="-120"/>
              </a:rPr>
              <a:t>50%</a:t>
            </a:r>
            <a:endParaRPr lang="en-US" sz="5249" dirty="0"/>
          </a:p>
        </p:txBody>
      </p:sp>
      <p:sp>
        <p:nvSpPr>
          <p:cNvPr id="6" name="Text 3"/>
          <p:cNvSpPr/>
          <p:nvPr/>
        </p:nvSpPr>
        <p:spPr>
          <a:xfrm>
            <a:off x="3204448" y="4963358"/>
            <a:ext cx="2777490" cy="347186"/>
          </a:xfrm>
          <a:prstGeom prst="rect">
            <a:avLst/>
          </a:prstGeom>
          <a:noFill/>
          <a:ln/>
        </p:spPr>
        <p:txBody>
          <a:bodyPr wrap="none" rtlCol="0" anchor="t"/>
          <a:lstStyle/>
          <a:p>
            <a:pPr marL="0" indent="0" algn="ctr">
              <a:lnSpc>
                <a:spcPts val="2734"/>
              </a:lnSpc>
              <a:buNone/>
            </a:pPr>
            <a:r>
              <a:rPr lang="en-US" sz="2187" dirty="0">
                <a:solidFill>
                  <a:srgbClr val="DCD7E5"/>
                </a:solidFill>
                <a:latin typeface="Montserrat" pitchFamily="34" charset="0"/>
                <a:ea typeface="Montserrat" pitchFamily="34" charset="-122"/>
                <a:cs typeface="Montserrat" pitchFamily="34" charset="-120"/>
              </a:rPr>
              <a:t>Improved Speed</a:t>
            </a:r>
            <a:endParaRPr lang="en-US" sz="2187" dirty="0"/>
          </a:p>
        </p:txBody>
      </p:sp>
      <p:sp>
        <p:nvSpPr>
          <p:cNvPr id="7" name="Text 4"/>
          <p:cNvSpPr/>
          <p:nvPr/>
        </p:nvSpPr>
        <p:spPr>
          <a:xfrm>
            <a:off x="2037993" y="5443776"/>
            <a:ext cx="5110520" cy="710803"/>
          </a:xfrm>
          <a:prstGeom prst="rect">
            <a:avLst/>
          </a:prstGeom>
          <a:noFill/>
          <a:ln/>
        </p:spPr>
        <p:txBody>
          <a:bodyPr wrap="square" rtlCol="0" anchor="t"/>
          <a:lstStyle/>
          <a:p>
            <a:pPr marL="0" indent="0" algn="ctr">
              <a:lnSpc>
                <a:spcPts val="2799"/>
              </a:lnSpc>
              <a:buNone/>
            </a:pPr>
            <a:r>
              <a:rPr lang="en-US" sz="1750" dirty="0">
                <a:solidFill>
                  <a:srgbClr val="DCD7E5"/>
                </a:solidFill>
                <a:latin typeface="Heebo" pitchFamily="34" charset="0"/>
                <a:ea typeface="Heebo" pitchFamily="34" charset="-122"/>
                <a:cs typeface="Heebo" pitchFamily="34" charset="-120"/>
              </a:rPr>
              <a:t>Utilizing the latest technologies has led to a 50% improvement in website loading speed.</a:t>
            </a:r>
            <a:endParaRPr lang="en-US" sz="1750" dirty="0"/>
          </a:p>
        </p:txBody>
      </p:sp>
      <p:sp>
        <p:nvSpPr>
          <p:cNvPr id="8" name="Text 5"/>
          <p:cNvSpPr/>
          <p:nvPr/>
        </p:nvSpPr>
        <p:spPr>
          <a:xfrm>
            <a:off x="7481768" y="4019193"/>
            <a:ext cx="5110639" cy="666512"/>
          </a:xfrm>
          <a:prstGeom prst="rect">
            <a:avLst/>
          </a:prstGeom>
          <a:noFill/>
          <a:ln/>
        </p:spPr>
        <p:txBody>
          <a:bodyPr wrap="none" rtlCol="0" anchor="t"/>
          <a:lstStyle/>
          <a:p>
            <a:pPr marL="0" indent="0" algn="ctr">
              <a:lnSpc>
                <a:spcPts val="5249"/>
              </a:lnSpc>
              <a:buNone/>
            </a:pPr>
            <a:r>
              <a:rPr lang="en-US" sz="5249" dirty="0">
                <a:solidFill>
                  <a:srgbClr val="DCD7E5"/>
                </a:solidFill>
                <a:latin typeface="Montserrat" pitchFamily="34" charset="0"/>
                <a:ea typeface="Montserrat" pitchFamily="34" charset="-122"/>
                <a:cs typeface="Montserrat" pitchFamily="34" charset="-120"/>
              </a:rPr>
              <a:t>60%</a:t>
            </a:r>
            <a:endParaRPr lang="en-US" sz="5249" dirty="0"/>
          </a:p>
        </p:txBody>
      </p:sp>
      <p:sp>
        <p:nvSpPr>
          <p:cNvPr id="9" name="Text 6"/>
          <p:cNvSpPr/>
          <p:nvPr/>
        </p:nvSpPr>
        <p:spPr>
          <a:xfrm>
            <a:off x="8648343" y="4963358"/>
            <a:ext cx="2777490" cy="347186"/>
          </a:xfrm>
          <a:prstGeom prst="rect">
            <a:avLst/>
          </a:prstGeom>
          <a:noFill/>
          <a:ln/>
        </p:spPr>
        <p:txBody>
          <a:bodyPr wrap="none" rtlCol="0" anchor="t"/>
          <a:lstStyle/>
          <a:p>
            <a:pPr marL="0" indent="0" algn="ctr">
              <a:lnSpc>
                <a:spcPts val="2734"/>
              </a:lnSpc>
              <a:buNone/>
            </a:pPr>
            <a:r>
              <a:rPr lang="en-US" sz="2187" dirty="0">
                <a:solidFill>
                  <a:srgbClr val="DCD7E5"/>
                </a:solidFill>
                <a:latin typeface="Montserrat" pitchFamily="34" charset="0"/>
                <a:ea typeface="Montserrat" pitchFamily="34" charset="-122"/>
                <a:cs typeface="Montserrat" pitchFamily="34" charset="-120"/>
              </a:rPr>
              <a:t>Reduced Latency</a:t>
            </a:r>
            <a:endParaRPr lang="en-US" sz="2187" dirty="0"/>
          </a:p>
        </p:txBody>
      </p:sp>
      <p:sp>
        <p:nvSpPr>
          <p:cNvPr id="10" name="Text 7"/>
          <p:cNvSpPr/>
          <p:nvPr/>
        </p:nvSpPr>
        <p:spPr>
          <a:xfrm>
            <a:off x="7481768" y="5443776"/>
            <a:ext cx="5110639" cy="710803"/>
          </a:xfrm>
          <a:prstGeom prst="rect">
            <a:avLst/>
          </a:prstGeom>
          <a:noFill/>
          <a:ln/>
        </p:spPr>
        <p:txBody>
          <a:bodyPr wrap="square" rtlCol="0" anchor="t"/>
          <a:lstStyle/>
          <a:p>
            <a:pPr marL="0" indent="0" algn="ctr">
              <a:lnSpc>
                <a:spcPts val="2799"/>
              </a:lnSpc>
              <a:buNone/>
            </a:pPr>
            <a:r>
              <a:rPr lang="en-US" sz="1750" dirty="0">
                <a:solidFill>
                  <a:srgbClr val="DCD7E5"/>
                </a:solidFill>
                <a:latin typeface="Heebo" pitchFamily="34" charset="0"/>
                <a:ea typeface="Heebo" pitchFamily="34" charset="-122"/>
                <a:cs typeface="Heebo" pitchFamily="34" charset="-120"/>
              </a:rPr>
              <a:t>The implementation of modern frameworks has resulted in a 60% reduction in latency.</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697</Words>
  <Application>Microsoft Office PowerPoint</Application>
  <PresentationFormat>Custom</PresentationFormat>
  <Paragraphs>76</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Heebo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Saiganesh alla</cp:lastModifiedBy>
  <cp:revision>4</cp:revision>
  <dcterms:created xsi:type="dcterms:W3CDTF">2024-03-16T04:58:15Z</dcterms:created>
  <dcterms:modified xsi:type="dcterms:W3CDTF">2024-03-16T05:12:46Z</dcterms:modified>
</cp:coreProperties>
</file>